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1" r:id="rId2"/>
    <p:sldId id="280" r:id="rId3"/>
    <p:sldId id="285" r:id="rId4"/>
    <p:sldId id="284" r:id="rId5"/>
    <p:sldId id="286" r:id="rId6"/>
    <p:sldId id="262" r:id="rId7"/>
    <p:sldId id="289" r:id="rId8"/>
    <p:sldId id="264" r:id="rId9"/>
    <p:sldId id="268" r:id="rId10"/>
    <p:sldId id="278" r:id="rId11"/>
    <p:sldId id="269" r:id="rId12"/>
    <p:sldId id="281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2D4"/>
    <a:srgbClr val="391DE1"/>
    <a:srgbClr val="2D17B1"/>
    <a:srgbClr val="FCFCFC"/>
    <a:srgbClr val="111379"/>
    <a:srgbClr val="001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18B3B0-1FDC-4847-BDB0-B0140EF315B2}" v="13" dt="2025-12-07T00:44:38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52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187FC-AD84-4242-8BFC-4E3470F2DD2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4B8CD-E5E7-41EA-A64C-A72C46B3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77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4B8CD-E5E7-41EA-A64C-A72C46B3DB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4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94B8CD-E5E7-41EA-A64C-A72C46B3DB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7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7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78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476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74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3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4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00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84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62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25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5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9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B04B48-F6C7-4CAC-93E7-3BDE6739A63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2481C4-6BD2-43AD-B4A8-D78D578C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2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928E0E-26B7-93A1-EEDC-175414FDFAE1}"/>
              </a:ext>
            </a:extLst>
          </p:cNvPr>
          <p:cNvSpPr txBox="1"/>
          <p:nvPr/>
        </p:nvSpPr>
        <p:spPr>
          <a:xfrm>
            <a:off x="1587500" y="2950108"/>
            <a:ext cx="9017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600" b="1" i="1" dirty="0">
              <a:solidFill>
                <a:srgbClr val="391DE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The Generations 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Year in Review</a:t>
            </a:r>
          </a:p>
          <a:p>
            <a:pPr algn="ctr"/>
            <a:endParaRPr lang="en-US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 descr="A blue tree with leaves&#10;&#10;AI-generated content may be incorrect.">
            <a:extLst>
              <a:ext uri="{FF2B5EF4-FFF2-40B4-BE49-F238E27FC236}">
                <a16:creationId xmlns:a16="http://schemas.microsoft.com/office/drawing/2014/main" id="{A1FA0322-786A-F05A-978D-F7BD38C89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916444"/>
            <a:ext cx="5816600" cy="20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3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CF8F46-05E5-64EF-8EC3-C1C6A2F23FED}"/>
              </a:ext>
            </a:extLst>
          </p:cNvPr>
          <p:cNvSpPr txBox="1"/>
          <p:nvPr/>
        </p:nvSpPr>
        <p:spPr>
          <a:xfrm>
            <a:off x="508000" y="789101"/>
            <a:ext cx="1125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Kristallnacht: Could It Happen Again? What Should We Do?</a:t>
            </a:r>
            <a:endParaRPr lang="en-US" sz="3000" b="1" i="1" dirty="0">
              <a:solidFill>
                <a:srgbClr val="391D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uilding with a dome on top&#10;&#10;AI-generated content may be incorrect.">
            <a:extLst>
              <a:ext uri="{FF2B5EF4-FFF2-40B4-BE49-F238E27FC236}">
                <a16:creationId xmlns:a16="http://schemas.microsoft.com/office/drawing/2014/main" id="{10CF516B-F790-461B-FB91-3CD39DED7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1536699"/>
            <a:ext cx="3524250" cy="2191245"/>
          </a:xfrm>
          <a:prstGeom prst="rect">
            <a:avLst/>
          </a:prstGeom>
        </p:spPr>
      </p:pic>
      <p:pic>
        <p:nvPicPr>
          <p:cNvPr id="6" name="Picture 5" descr="A person with a hammer on the sidewalk&#10;&#10;AI-generated content may be incorrect.">
            <a:extLst>
              <a:ext uri="{FF2B5EF4-FFF2-40B4-BE49-F238E27FC236}">
                <a16:creationId xmlns:a16="http://schemas.microsoft.com/office/drawing/2014/main" id="{E637A097-C2C6-979A-5CF2-93AE72699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64" y="2477339"/>
            <a:ext cx="2309813" cy="3037562"/>
          </a:xfrm>
          <a:prstGeom prst="rect">
            <a:avLst/>
          </a:prstGeom>
        </p:spPr>
      </p:pic>
      <p:pic>
        <p:nvPicPr>
          <p:cNvPr id="8" name="Picture 7" descr="A crowd of people walking on a street&#10;&#10;AI-generated content may be incorrect.">
            <a:extLst>
              <a:ext uri="{FF2B5EF4-FFF2-40B4-BE49-F238E27FC236}">
                <a16:creationId xmlns:a16="http://schemas.microsoft.com/office/drawing/2014/main" id="{4792C6A3-26E4-0018-9CC2-5254DE252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45" y="1533567"/>
            <a:ext cx="3408005" cy="2194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4D14B-E618-34A5-A320-FD403D276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1345" y="3960377"/>
            <a:ext cx="3408005" cy="2231232"/>
          </a:xfrm>
          <a:prstGeom prst="rect">
            <a:avLst/>
          </a:prstGeom>
        </p:spPr>
      </p:pic>
      <p:pic>
        <p:nvPicPr>
          <p:cNvPr id="12" name="Picture 11" descr="A broken window on a building&#10;&#10;AI-generated content may be incorrect.">
            <a:extLst>
              <a:ext uri="{FF2B5EF4-FFF2-40B4-BE49-F238E27FC236}">
                <a16:creationId xmlns:a16="http://schemas.microsoft.com/office/drawing/2014/main" id="{61E2F0D2-B717-ABB1-5972-85B0B6CF7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6" y="3921544"/>
            <a:ext cx="4104710" cy="2308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9F9700-75CF-A404-1E3E-78F283A94E94}"/>
              </a:ext>
            </a:extLst>
          </p:cNvPr>
          <p:cNvSpPr txBox="1"/>
          <p:nvPr/>
        </p:nvSpPr>
        <p:spPr>
          <a:xfrm>
            <a:off x="4496772" y="1533567"/>
            <a:ext cx="331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November 9, 2025</a:t>
            </a:r>
          </a:p>
        </p:txBody>
      </p:sp>
    </p:spTree>
    <p:extLst>
      <p:ext uri="{BB962C8B-B14F-4D97-AF65-F5344CB8AC3E}">
        <p14:creationId xmlns:p14="http://schemas.microsoft.com/office/powerpoint/2010/main" val="2553469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2B4A0C-5CA4-ACD0-610E-E406DAD550FB}"/>
              </a:ext>
            </a:extLst>
          </p:cNvPr>
          <p:cNvSpPr txBox="1"/>
          <p:nvPr/>
        </p:nvSpPr>
        <p:spPr>
          <a:xfrm>
            <a:off x="628650" y="5277703"/>
            <a:ext cx="1093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Abby Blackman remembered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Friedele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Sobelevitch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Friedele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was from the same Lithuanian town as Abby’s great grandparents.</a:t>
            </a:r>
          </a:p>
        </p:txBody>
      </p:sp>
      <p:pic>
        <p:nvPicPr>
          <p:cNvPr id="4" name="Picture 3" descr="A person standing behind a table&#10;&#10;AI-generated content may be incorrect.">
            <a:extLst>
              <a:ext uri="{FF2B5EF4-FFF2-40B4-BE49-F238E27FC236}">
                <a16:creationId xmlns:a16="http://schemas.microsoft.com/office/drawing/2014/main" id="{EDDD6A82-46DA-7B7F-B733-7E3098BAC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6" y="850900"/>
            <a:ext cx="6448526" cy="4305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A46B14-32D9-BD89-13D5-C1D6D8E53313}"/>
              </a:ext>
            </a:extLst>
          </p:cNvPr>
          <p:cNvSpPr txBox="1"/>
          <p:nvPr/>
        </p:nvSpPr>
        <p:spPr>
          <a:xfrm>
            <a:off x="7454900" y="953521"/>
            <a:ext cx="391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a Child</a:t>
            </a:r>
          </a:p>
        </p:txBody>
      </p:sp>
      <p:pic>
        <p:nvPicPr>
          <p:cNvPr id="8" name="Picture 7" descr="A baby lying on a blanket&#10;&#10;AI-generated content may be incorrect.">
            <a:extLst>
              <a:ext uri="{FF2B5EF4-FFF2-40B4-BE49-F238E27FC236}">
                <a16:creationId xmlns:a16="http://schemas.microsoft.com/office/drawing/2014/main" id="{072557BB-CE3D-5359-C9FB-ED0EF23E4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99" y="1866900"/>
            <a:ext cx="3802148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8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A983E7-A47C-0107-04D0-83011F0F1F13}"/>
              </a:ext>
            </a:extLst>
          </p:cNvPr>
          <p:cNvSpPr txBox="1"/>
          <p:nvPr/>
        </p:nvSpPr>
        <p:spPr>
          <a:xfrm>
            <a:off x="889000" y="792949"/>
            <a:ext cx="10414000" cy="715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1" dirty="0">
                <a:solidFill>
                  <a:srgbClr val="391DE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A Child </a:t>
            </a:r>
            <a:r>
              <a:rPr lang="en-US" sz="3600" b="1" dirty="0">
                <a:solidFill>
                  <a:srgbClr val="391DE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</a:p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</a:t>
            </a:r>
            <a:r>
              <a:rPr lang="en-US" sz="32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</a:t>
            </a: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Coordinator Barbara Brandys has paired 60 b’nai mitzvah with children who were murdered during the Shoah.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provided each with biographical information about the child and his/her family as well as a photo whenever possible.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391DE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memories live on.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9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00C15-49D8-223B-D118-0F67104D70C6}"/>
              </a:ext>
            </a:extLst>
          </p:cNvPr>
          <p:cNvSpPr txBox="1"/>
          <p:nvPr/>
        </p:nvSpPr>
        <p:spPr>
          <a:xfrm>
            <a:off x="1612900" y="6096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91DE1"/>
                </a:solidFill>
                <a:latin typeface="Arial Black" panose="020B0A04020102020204" pitchFamily="34" charset="0"/>
              </a:rPr>
              <a:t>2025 Gen</a:t>
            </a:r>
            <a:r>
              <a:rPr lang="en-US" sz="3200" i="1" dirty="0">
                <a:solidFill>
                  <a:srgbClr val="391DE1"/>
                </a:solidFill>
                <a:latin typeface="Arial Black" panose="020B0A04020102020204" pitchFamily="34" charset="0"/>
              </a:rPr>
              <a:t>After </a:t>
            </a:r>
            <a:r>
              <a:rPr lang="en-US" sz="3200" dirty="0">
                <a:solidFill>
                  <a:srgbClr val="391DE1"/>
                </a:solidFill>
                <a:latin typeface="Arial Black" panose="020B0A04020102020204" pitchFamily="34" charset="0"/>
              </a:rPr>
              <a:t>Book Group Selections</a:t>
            </a:r>
          </a:p>
        </p:txBody>
      </p:sp>
      <p:pic>
        <p:nvPicPr>
          <p:cNvPr id="1026" name="Picture 2" descr="The Counterfeit Countess: The Jewish ...">
            <a:extLst>
              <a:ext uri="{FF2B5EF4-FFF2-40B4-BE49-F238E27FC236}">
                <a16:creationId xmlns:a16="http://schemas.microsoft.com/office/drawing/2014/main" id="{1C48B59A-53C0-A0D0-131C-B9D33A81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1242000"/>
            <a:ext cx="1570038" cy="23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Dressmakers of Auschwitz: The True ...">
            <a:extLst>
              <a:ext uri="{FF2B5EF4-FFF2-40B4-BE49-F238E27FC236}">
                <a16:creationId xmlns:a16="http://schemas.microsoft.com/office/drawing/2014/main" id="{109CCE0F-4D76-FA04-C753-BCE955CE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81" y="1242000"/>
            <a:ext cx="1570038" cy="23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>
            <a:extLst>
              <a:ext uri="{FF2B5EF4-FFF2-40B4-BE49-F238E27FC236}">
                <a16:creationId xmlns:a16="http://schemas.microsoft.com/office/drawing/2014/main" id="{F4B8CC3F-6BFE-CC9F-F2E8-115BC0B093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A62BFA9F-AED8-72FE-B808-6E3CEEE9A9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1181100"/>
            <a:ext cx="2552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ardcover Cold Crematorium: Reporting from the Land of Auschwitz Book">
            <a:extLst>
              <a:ext uri="{FF2B5EF4-FFF2-40B4-BE49-F238E27FC236}">
                <a16:creationId xmlns:a16="http://schemas.microsoft.com/office/drawing/2014/main" id="{6B6B121F-EDD5-4B25-304F-4D2B71870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99" y="1280912"/>
            <a:ext cx="1570038" cy="23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perback The Diary of Mary Berg: Growing Up in the Warsaw Ghetto Book">
            <a:extLst>
              <a:ext uri="{FF2B5EF4-FFF2-40B4-BE49-F238E27FC236}">
                <a16:creationId xmlns:a16="http://schemas.microsoft.com/office/drawing/2014/main" id="{94158629-9723-EB93-F833-C8D2981EA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816925"/>
            <a:ext cx="1570038" cy="24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azon.com: The Light Through the Storm: A Heroic WW2 Historical Novel  Based on a True Story eBook : Ganor, Margalit: Kindle Store">
            <a:extLst>
              <a:ext uri="{FF2B5EF4-FFF2-40B4-BE49-F238E27FC236}">
                <a16:creationId xmlns:a16="http://schemas.microsoft.com/office/drawing/2014/main" id="{3185E3CB-ECD9-EE10-AFBA-F1DCB0DF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81" y="3894161"/>
            <a:ext cx="1570038" cy="2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ven Children ...">
            <a:extLst>
              <a:ext uri="{FF2B5EF4-FFF2-40B4-BE49-F238E27FC236}">
                <a16:creationId xmlns:a16="http://schemas.microsoft.com/office/drawing/2014/main" id="{62235C3B-61A0-8A64-C85F-01F252721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99" y="3852988"/>
            <a:ext cx="1570039" cy="23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27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tree with leaves&#10;&#10;AI-generated content may be incorrect.">
            <a:extLst>
              <a:ext uri="{FF2B5EF4-FFF2-40B4-BE49-F238E27FC236}">
                <a16:creationId xmlns:a16="http://schemas.microsoft.com/office/drawing/2014/main" id="{68B6BF65-A8D2-D8C5-6872-FB14C8865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738644"/>
            <a:ext cx="5016500" cy="172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C352C-EE13-E79B-FC25-4D98183C6C65}"/>
              </a:ext>
            </a:extLst>
          </p:cNvPr>
          <p:cNvSpPr txBox="1"/>
          <p:nvPr/>
        </p:nvSpPr>
        <p:spPr>
          <a:xfrm>
            <a:off x="1587500" y="3034268"/>
            <a:ext cx="932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Become a member and see how much more we can achieve together!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i="1" dirty="0">
                <a:solidFill>
                  <a:srgbClr val="1E22D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www.generationafterdc.org</a:t>
            </a:r>
          </a:p>
        </p:txBody>
      </p:sp>
    </p:spTree>
    <p:extLst>
      <p:ext uri="{BB962C8B-B14F-4D97-AF65-F5344CB8AC3E}">
        <p14:creationId xmlns:p14="http://schemas.microsoft.com/office/powerpoint/2010/main" val="218416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218B00-794C-ADC5-8379-EEFD33A1889E}"/>
              </a:ext>
            </a:extLst>
          </p:cNvPr>
          <p:cNvSpPr txBox="1"/>
          <p:nvPr/>
        </p:nvSpPr>
        <p:spPr>
          <a:xfrm>
            <a:off x="642408" y="3013501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Chanukah Party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December 15,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2E947-8CD0-BAC2-8D72-AA06C4C07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613" y="3232005"/>
            <a:ext cx="4482360" cy="2901327"/>
          </a:xfrm>
          <a:prstGeom prst="rect">
            <a:avLst/>
          </a:prstGeom>
        </p:spPr>
      </p:pic>
      <p:pic>
        <p:nvPicPr>
          <p:cNvPr id="4" name="Picture 3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C6538F76-D942-0CDC-B70E-D41250AC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89" y="724668"/>
            <a:ext cx="3283047" cy="2288834"/>
          </a:xfrm>
          <a:prstGeom prst="rect">
            <a:avLst/>
          </a:prstGeom>
        </p:spPr>
      </p:pic>
      <p:pic>
        <p:nvPicPr>
          <p:cNvPr id="6" name="Picture 5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646BC0C8-2512-41F5-C650-EB8DDDEC9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93" y="724667"/>
            <a:ext cx="3536421" cy="22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26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C0769A-6C22-0022-C078-E4711331AB45}"/>
              </a:ext>
            </a:extLst>
          </p:cNvPr>
          <p:cNvSpPr txBox="1"/>
          <p:nvPr/>
        </p:nvSpPr>
        <p:spPr>
          <a:xfrm>
            <a:off x="1079500" y="1530574"/>
            <a:ext cx="633730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Verdana" panose="020B0604030504040204" pitchFamily="34" charset="0"/>
              </a:rPr>
              <a:t>Survivor Ninetta Matsa Feldman spoke about the fate of Greek Jews at </a:t>
            </a:r>
            <a:r>
              <a:rPr lang="en-US" sz="2400" b="1" dirty="0">
                <a:solidFill>
                  <a:srgbClr val="391DE1"/>
                </a:solidFill>
                <a:effectLst/>
                <a:latin typeface="Verdana" panose="020B0604030504040204" pitchFamily="34" charset="0"/>
              </a:rPr>
              <a:t>SHIN-DC’s annual Congressional Holocaust Commemoration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, January 23, 2025. </a:t>
            </a:r>
          </a:p>
          <a:p>
            <a:endParaRPr lang="en-US" sz="2400" b="1" dirty="0">
              <a:latin typeface="Verdana" panose="020B0604030504040204" pitchFamily="34" charset="0"/>
            </a:endParaRPr>
          </a:p>
          <a:p>
            <a:r>
              <a:rPr lang="en-US" sz="2400" b="1" dirty="0">
                <a:effectLst/>
                <a:latin typeface="Verdana" panose="020B0604030504040204" pitchFamily="34" charset="0"/>
              </a:rPr>
              <a:t>Co-sponsor, The Generations After</a:t>
            </a:r>
          </a:p>
          <a:p>
            <a:endParaRPr lang="en-US" sz="2400" b="1" i="1" dirty="0">
              <a:solidFill>
                <a:srgbClr val="444444"/>
              </a:solidFill>
              <a:effectLst/>
              <a:latin typeface="Verdana" panose="020B0604030504040204" pitchFamily="34" charset="0"/>
            </a:endParaRPr>
          </a:p>
          <a:p>
            <a:endParaRPr lang="en-US" sz="2400" i="1" dirty="0">
              <a:solidFill>
                <a:srgbClr val="444444"/>
              </a:solidFill>
              <a:latin typeface="Verdana" panose="020B0604030504040204" pitchFamily="34" charset="0"/>
            </a:endParaRPr>
          </a:p>
          <a:p>
            <a:r>
              <a:rPr lang="en-US" sz="2000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Photo by </a:t>
            </a:r>
            <a:r>
              <a:rPr lang="en-US" sz="2000" b="0" i="1" dirty="0" err="1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Shmulik</a:t>
            </a:r>
            <a:r>
              <a:rPr lang="en-US" sz="2000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 Almany/SHIN-DC. </a:t>
            </a:r>
            <a:endParaRPr lang="en-US" sz="2000" dirty="0"/>
          </a:p>
        </p:txBody>
      </p:sp>
      <p:pic>
        <p:nvPicPr>
          <p:cNvPr id="5" name="Picture 4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C821E303-C60D-3685-ADA5-A2F38E855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01333"/>
            <a:ext cx="3721100" cy="56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97FAB8-1E27-EC8A-5F52-F06CD1B3029A}"/>
              </a:ext>
            </a:extLst>
          </p:cNvPr>
          <p:cNvSpPr txBox="1"/>
          <p:nvPr/>
        </p:nvSpPr>
        <p:spPr>
          <a:xfrm>
            <a:off x="2273300" y="9017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Jewish Ukraine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March 23, 2025, featuring Vadim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Altskam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with a beard&#10;&#10;AI-generated content may be incorrect.">
            <a:extLst>
              <a:ext uri="{FF2B5EF4-FFF2-40B4-BE49-F238E27FC236}">
                <a16:creationId xmlns:a16="http://schemas.microsoft.com/office/drawing/2014/main" id="{D44CFEAA-F9C4-9DAF-0A4F-9BA64BEF0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99" y="2273299"/>
            <a:ext cx="3098801" cy="37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round table&#10;&#10;AI-generated content may be incorrect.">
            <a:extLst>
              <a:ext uri="{FF2B5EF4-FFF2-40B4-BE49-F238E27FC236}">
                <a16:creationId xmlns:a16="http://schemas.microsoft.com/office/drawing/2014/main" id="{01AB343B-568D-82D3-CB31-170506884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917700"/>
            <a:ext cx="5367867" cy="4025900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4185A64-D143-04EF-CE0C-2C559E528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20" y="1917700"/>
            <a:ext cx="3738583" cy="4025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CBEBF-B650-5EB4-E548-34004DDA31B6}"/>
              </a:ext>
            </a:extLst>
          </p:cNvPr>
          <p:cNvSpPr txBox="1"/>
          <p:nvPr/>
        </p:nvSpPr>
        <p:spPr>
          <a:xfrm>
            <a:off x="1898650" y="660400"/>
            <a:ext cx="839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3200" b="1" i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3200" b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Speakers’ Bureau Members 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Congregation B’nai Tzedek, April 23, 2025</a:t>
            </a:r>
          </a:p>
        </p:txBody>
      </p:sp>
    </p:spTree>
    <p:extLst>
      <p:ext uri="{BB962C8B-B14F-4D97-AF65-F5344CB8AC3E}">
        <p14:creationId xmlns:p14="http://schemas.microsoft.com/office/powerpoint/2010/main" val="3622667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B88EE6-8539-399A-6F39-0504A5250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701" y="1692367"/>
            <a:ext cx="5525879" cy="3628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D27663-505B-A44B-0A79-B692872C71C3}"/>
              </a:ext>
            </a:extLst>
          </p:cNvPr>
          <p:cNvSpPr txBox="1"/>
          <p:nvPr/>
        </p:nvSpPr>
        <p:spPr>
          <a:xfrm>
            <a:off x="927100" y="615149"/>
            <a:ext cx="10083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co-sponsored the annual JCRC </a:t>
            </a:r>
            <a:r>
              <a:rPr lang="en-US" sz="3200" b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 Hashoah Commemoration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, April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27, 2025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3764E-D2AF-40F2-3409-271B4BEA6E6F}"/>
              </a:ext>
            </a:extLst>
          </p:cNvPr>
          <p:cNvSpPr txBox="1"/>
          <p:nvPr/>
        </p:nvSpPr>
        <p:spPr>
          <a:xfrm>
            <a:off x="1752600" y="53213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Survivor and Gen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member Frank Cohn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was the speaker.</a:t>
            </a:r>
          </a:p>
        </p:txBody>
      </p:sp>
    </p:spTree>
    <p:extLst>
      <p:ext uri="{BB962C8B-B14F-4D97-AF65-F5344CB8AC3E}">
        <p14:creationId xmlns:p14="http://schemas.microsoft.com/office/powerpoint/2010/main" val="586957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E978CD-D85E-63B6-3A48-334896F996CC}"/>
              </a:ext>
            </a:extLst>
          </p:cNvPr>
          <p:cNvSpPr txBox="1"/>
          <p:nvPr/>
        </p:nvSpPr>
        <p:spPr>
          <a:xfrm>
            <a:off x="1593850" y="835353"/>
            <a:ext cx="90043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i="1" kern="1200" cap="none" dirty="0">
                <a:ln w="3175" cmpd="sng">
                  <a:noFill/>
                </a:ln>
                <a:solidFill>
                  <a:srgbClr val="1E22D4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From Life to Rebirth: What Can We Learn From Our Survivor Parents, </a:t>
            </a:r>
            <a:r>
              <a:rPr lang="en-US" sz="3200" b="1" i="1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May 4,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88C18-B922-0C8C-973D-2BA21B0705A1}"/>
              </a:ext>
            </a:extLst>
          </p:cNvPr>
          <p:cNvSpPr txBox="1"/>
          <p:nvPr/>
        </p:nvSpPr>
        <p:spPr>
          <a:xfrm>
            <a:off x="2910634" y="4751531"/>
            <a:ext cx="6115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Professor Hanna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Yablonka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een text on a white background&#10;&#10;AI-generated content may be incorrect.">
            <a:extLst>
              <a:ext uri="{FF2B5EF4-FFF2-40B4-BE49-F238E27FC236}">
                <a16:creationId xmlns:a16="http://schemas.microsoft.com/office/drawing/2014/main" id="{3AFCCCEA-02D7-1865-F1A8-CCF189125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0" y="5301963"/>
            <a:ext cx="5827631" cy="839184"/>
          </a:xfrm>
          <a:prstGeom prst="rect">
            <a:avLst/>
          </a:prstGeom>
        </p:spPr>
      </p:pic>
      <p:pic>
        <p:nvPicPr>
          <p:cNvPr id="8" name="Picture 7" descr="A logo with blue leaves&#10;&#10;AI-generated content may be incorrect.">
            <a:extLst>
              <a:ext uri="{FF2B5EF4-FFF2-40B4-BE49-F238E27FC236}">
                <a16:creationId xmlns:a16="http://schemas.microsoft.com/office/drawing/2014/main" id="{55F3F39F-7AC9-D47F-F9F9-B5684C7A8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84" y="5262129"/>
            <a:ext cx="2201116" cy="7605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F0C9AC-0099-160C-78E0-D8878E68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07" y="1974564"/>
            <a:ext cx="2765586" cy="277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4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AA23-1547-AADE-8C8A-9BB421A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762000"/>
            <a:ext cx="11214100" cy="11938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391DE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Holocaust Survivors Day </a:t>
            </a: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Co-Sponsored with 3GDC </a:t>
            </a:r>
            <a:b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June 8, 2025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5A43B-A481-7FD5-FF01-309E2C8C6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701" y="2159000"/>
            <a:ext cx="4842932" cy="363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DE1E1-4E73-9CEA-2378-D6EE8D9A6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369" y="2159000"/>
            <a:ext cx="4842929" cy="363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2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91C10-1478-F75E-4217-9510A29C6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4101513" y="1955801"/>
            <a:ext cx="3988973" cy="3191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7621ED-375E-3DE5-E8DF-232A5B89292C}"/>
              </a:ext>
            </a:extLst>
          </p:cNvPr>
          <p:cNvSpPr txBox="1"/>
          <p:nvPr/>
        </p:nvSpPr>
        <p:spPr>
          <a:xfrm>
            <a:off x="1428750" y="759615"/>
            <a:ext cx="9334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91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DISPLACED: THE STORY BEHIND DP CAMPS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July 20, 2025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15497-40A6-988B-091D-A856D85122DB}"/>
              </a:ext>
            </a:extLst>
          </p:cNvPr>
          <p:cNvSpPr txBox="1"/>
          <p:nvPr/>
        </p:nvSpPr>
        <p:spPr>
          <a:xfrm>
            <a:off x="3714750" y="5273774"/>
            <a:ext cx="476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Kierra Crago-Schneider</a:t>
            </a:r>
          </a:p>
        </p:txBody>
      </p:sp>
    </p:spTree>
    <p:extLst>
      <p:ext uri="{BB962C8B-B14F-4D97-AF65-F5344CB8AC3E}">
        <p14:creationId xmlns:p14="http://schemas.microsoft.com/office/powerpoint/2010/main" val="27713523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397</TotalTime>
  <Words>250</Words>
  <Application>Microsoft Office PowerPoint</Application>
  <PresentationFormat>Widescreen</PresentationFormat>
  <Paragraphs>40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Aharoni</vt:lpstr>
      <vt:lpstr>Aptos</vt:lpstr>
      <vt:lpstr>Arial</vt:lpstr>
      <vt:lpstr>Arial Black</vt:lpstr>
      <vt:lpstr>Calibri</vt:lpstr>
      <vt:lpstr>Garamond</vt:lpstr>
      <vt:lpstr>Verdana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Holocaust Survivors Day Co-Sponsored with 3GDC  June 8,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Resistance</dc:title>
  <dc:creator>Dena Hirsh</dc:creator>
  <cp:lastModifiedBy>Dena Hirsh</cp:lastModifiedBy>
  <cp:revision>9</cp:revision>
  <dcterms:created xsi:type="dcterms:W3CDTF">2022-05-22T15:18:43Z</dcterms:created>
  <dcterms:modified xsi:type="dcterms:W3CDTF">2025-12-07T00:50:30Z</dcterms:modified>
</cp:coreProperties>
</file>